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64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FE4D2-0120-4121-947F-347AE0A428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81FE3-1A28-498E-9BD0-70F2A3169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68D9D-1614-492B-9841-2032BC516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93103-75B4-4D1A-A25A-B2526DCAA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FF57B-DF57-4A36-9B8D-760115CBA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062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97073-026F-4568-AD48-3233D3B21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ABEF64-530B-4795-8BB6-A7D5AB57B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3CB03-C624-42BD-AD32-DC85C4C7C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528C9-8B3C-48A4-BC35-BA7FB3F33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A332B-280A-43AE-8993-DFD393549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00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EDD7B-810B-43A3-B1CF-40DD89A761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DCB5B2-030B-4AF6-9546-C008139C9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2E329-19C8-4095-8AFE-D61C261CB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5922A-686D-44CE-9EE1-1E26A50DB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9B6AE-BB36-473C-B271-BD1A7DF45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26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CB7A2-2658-4BC1-901A-95A1934B4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3DD75-B0A9-4277-92B9-051F5885B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764AF-3D2E-48F4-ABBA-D0AA8BE34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55C48-5AA8-4CFD-8DA9-47D150C73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3B30E-C326-4B57-B3DC-494BC235D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38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5D9C8-D16E-4A3A-A4F2-DC6EB90A7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CDC37-320A-432B-83BB-C481E24C8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70169-10FD-421E-B54E-AD780713B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4908C-0DA3-46F7-B749-46CAD2736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2AB41-4C28-4D25-A2A5-6088D2D3F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41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DD263-A5D0-4678-AC38-D0134F784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639D1-5D5F-415D-B0A3-214006BB43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299D1E-F775-4A99-9792-F3FA0EBF28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848BF-53D7-4ADD-B3A9-4965E54A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7D599-9893-42E5-8764-7713533EC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B2054-3687-485C-99FC-620FA919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44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B05B-FD57-489F-9A1C-5AEDC0350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BA476-65E4-4773-AD69-D30A6D153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15480-414B-41F9-8D2A-58F4BF31D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2F917-4B29-4839-B9AD-53ED86852C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727A0-0258-4F4B-A25B-B86431747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F1E8C1-FC91-467B-BA2A-CA7234D0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85AF4E-654C-40E3-9E2E-0150156FC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16736-FE2B-4BDD-86BD-596B1B440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39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B72CD-2850-4F42-86D9-513B98E93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B06413-E71B-4B4C-8426-517EFC1FE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7AA332-DD53-4B09-A18B-3A4896FE1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E58CCC-D0E0-4858-8805-C539FAC7A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373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D67F8-D547-4838-AC92-DEBDE43D4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1F6285-430D-4F87-9A40-2B324952F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01B38-8F00-48CD-A985-18DEFB76C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34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EC8F4-3D80-44BE-A06A-7F989062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1AB72-2297-494A-B707-A35A9085B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C4268D-F630-4A77-887F-5C405A8AB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F3D05-9C0B-4BFA-8673-416ADA38A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58ADDB-95F9-4241-84C0-519CBA299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5CD9C4-5713-431A-A0A4-6F375E461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02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02575-1D6B-4E47-BDB7-009083AC9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35A009-A2F3-42C8-84F2-33B231118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101A6-47C3-4623-BA52-012F6AF46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BCCA22-E55A-4712-9E17-852A4F7A3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F06A3-6875-4174-8B1A-F8E0475A3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921ED-0F21-4F70-8ED2-ED2A21D90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16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8ABA1F-FB4D-4A05-BE6B-D07E6D11E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ABFD9-42E2-4360-99DF-E4B5FB5A2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96B2A-E825-4F5A-988F-B96018666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7EA7D-DC87-4547-BAD0-2CB6B4C058D3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078C8-A3C1-4DA6-ACCE-64F046D32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7BEEE-875F-4B27-AD17-26AF29F16B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A3ED2-BF97-4A31-9E95-20EED78D1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53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3FDA3-D4FF-4E06-9878-06B3E0F3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888" y="1746763"/>
            <a:ext cx="9627078" cy="2707766"/>
          </a:xfrm>
        </p:spPr>
        <p:txBody>
          <a:bodyPr>
            <a:normAutofit/>
          </a:bodyPr>
          <a:lstStyle/>
          <a:p>
            <a:r>
              <a:rPr lang="hu-HU" b="1" i="1" dirty="0"/>
              <a:t>CÍM</a:t>
            </a:r>
            <a:br>
              <a:rPr lang="hu-HU" b="1" i="1" dirty="0"/>
            </a:br>
            <a:r>
              <a:rPr lang="hu-HU" sz="4000" b="1" dirty="0"/>
              <a:t>szakdolgozat/</a:t>
            </a:r>
            <a:br>
              <a:rPr lang="hu-HU" sz="4000" b="1" dirty="0"/>
            </a:br>
            <a:r>
              <a:rPr lang="hu-HU" sz="4000" b="1" dirty="0"/>
              <a:t>disszertáció</a:t>
            </a:r>
            <a:endParaRPr lang="en-GB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9010F-E339-420F-BF10-037ABB10B4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888" y="5031290"/>
            <a:ext cx="10342871" cy="1655762"/>
          </a:xfrm>
        </p:spPr>
        <p:txBody>
          <a:bodyPr/>
          <a:lstStyle/>
          <a:p>
            <a:pPr algn="r"/>
            <a:r>
              <a:rPr lang="hu-HU" b="1" dirty="0"/>
              <a:t>Családnév Név</a:t>
            </a:r>
            <a:endParaRPr lang="hu-HU" dirty="0"/>
          </a:p>
          <a:p>
            <a:pPr algn="r"/>
            <a:r>
              <a:rPr lang="hu-HU" dirty="0"/>
              <a:t>Zeneművészet szakirány/Zeneművészet a kortárs térben mesteri program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B7A45B-5A35-4FE2-8871-00159CF0C757}"/>
              </a:ext>
            </a:extLst>
          </p:cNvPr>
          <p:cNvSpPr txBox="1"/>
          <p:nvPr/>
        </p:nvSpPr>
        <p:spPr>
          <a:xfrm>
            <a:off x="3845346" y="604662"/>
            <a:ext cx="80934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err="1"/>
              <a:t>Babe</a:t>
            </a:r>
            <a:r>
              <a:rPr lang="ro-RO" dirty="0"/>
              <a:t>ș-Bolyai </a:t>
            </a:r>
            <a:r>
              <a:rPr lang="ro-RO" dirty="0" err="1"/>
              <a:t>Tudom</a:t>
            </a:r>
            <a:r>
              <a:rPr lang="hu-HU" dirty="0" err="1"/>
              <a:t>ányegyetem</a:t>
            </a:r>
            <a:endParaRPr lang="hu-HU" dirty="0"/>
          </a:p>
          <a:p>
            <a:pPr algn="r"/>
            <a:r>
              <a:rPr lang="hu-HU" dirty="0"/>
              <a:t>Református Tanárképző és Zeneművészeti Kar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325AEF3-F6C8-427D-B818-718859E6BF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023019"/>
              </p:ext>
            </p:extLst>
          </p:nvPr>
        </p:nvGraphicFramePr>
        <p:xfrm>
          <a:off x="3147413" y="-82037"/>
          <a:ext cx="1509544" cy="16100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910800" imgH="969840" progId="CorelDraw.Graphic.16">
                  <p:embed/>
                </p:oleObj>
              </mc:Choice>
              <mc:Fallback>
                <p:oleObj name="CorelDRAW" r:id="rId2" imgW="910800" imgH="969840" progId="CorelDraw.Graphic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47413" y="-82037"/>
                        <a:ext cx="1509544" cy="16100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Kép 6">
            <a:extLst>
              <a:ext uri="{FF2B5EF4-FFF2-40B4-BE49-F238E27FC236}">
                <a16:creationId xmlns:a16="http://schemas.microsoft.com/office/drawing/2014/main" id="{C94BE902-C61B-EEE5-5BAD-F51BFF7BB6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9" y="-65617"/>
            <a:ext cx="3009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0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6F8AE-CF0E-46F2-93A3-8BA76E61B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35264" cy="1325563"/>
          </a:xfrm>
        </p:spPr>
        <p:txBody>
          <a:bodyPr/>
          <a:lstStyle/>
          <a:p>
            <a:r>
              <a:rPr lang="hu-HU" b="1" dirty="0"/>
              <a:t>Témaválasztás, kutatási kérdések meghatározása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F76F1-9EBA-44D9-971D-9E710EF54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u-HU" dirty="0"/>
              <a:t>személyes motiváció</a:t>
            </a:r>
          </a:p>
          <a:p>
            <a:pPr>
              <a:buFontTx/>
              <a:buChar char="-"/>
            </a:pPr>
            <a:r>
              <a:rPr lang="hu-HU" dirty="0"/>
              <a:t>zenetudomány keretén belül a téma elhelyezése (zenepedagógia, történeti zenetudomány, analízis, </a:t>
            </a:r>
            <a:r>
              <a:rPr lang="hu-HU" dirty="0" err="1"/>
              <a:t>etnomuzikológia</a:t>
            </a:r>
            <a:r>
              <a:rPr lang="hu-HU" dirty="0"/>
              <a:t> stb.)</a:t>
            </a:r>
          </a:p>
          <a:p>
            <a:pPr marL="0" indent="0">
              <a:buNone/>
            </a:pPr>
            <a:r>
              <a:rPr lang="hu-HU" dirty="0"/>
              <a:t>- a kutatási téma/terület meghatározása</a:t>
            </a:r>
          </a:p>
          <a:p>
            <a:pPr>
              <a:buFontTx/>
              <a:buChar char="-"/>
            </a:pPr>
            <a:r>
              <a:rPr lang="hu-HU" dirty="0"/>
              <a:t>a kutatás jelenlegi helyzete</a:t>
            </a:r>
          </a:p>
          <a:p>
            <a:pPr marL="0" indent="0">
              <a:buNone/>
            </a:pPr>
            <a:r>
              <a:rPr lang="hu-HU" dirty="0"/>
              <a:t>			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57367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57B99-93DF-46F4-BA47-CEB01C8BC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XY című dolgozat 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(lehet több dia)</a:t>
            </a:r>
            <a:endParaRPr lang="en-GB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EE2AB-5D9E-4781-BE95-C97300CAB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44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/>
              <a:t>Szerkezet/felépítés: főbb fejezetek</a:t>
            </a:r>
          </a:p>
          <a:p>
            <a:pPr marL="0" indent="0">
              <a:buNone/>
            </a:pPr>
            <a:r>
              <a:rPr lang="hu-HU" dirty="0"/>
              <a:t>			- kutatástörténet</a:t>
            </a:r>
          </a:p>
          <a:p>
            <a:pPr marL="0" indent="0">
              <a:buNone/>
            </a:pPr>
            <a:r>
              <a:rPr lang="hu-HU" dirty="0"/>
              <a:t>		- felhasznált módszerek 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(filológiai  kutatás/tartalomelemzés, zenei analízis, empirikus kutatás VAGY </a:t>
            </a:r>
            <a:r>
              <a:rPr lang="hu-HU" dirty="0" err="1">
                <a:solidFill>
                  <a:schemeClr val="bg2">
                    <a:lumMod val="75000"/>
                  </a:schemeClr>
                </a:solidFill>
              </a:rPr>
              <a:t>mindezek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 komplex ötvözete)</a:t>
            </a:r>
          </a:p>
          <a:p>
            <a:pPr marL="0" indent="0">
              <a:buNone/>
            </a:pPr>
            <a:r>
              <a:rPr lang="hu-HU" dirty="0"/>
              <a:t>		- elméleti háttér</a:t>
            </a:r>
          </a:p>
          <a:p>
            <a:pPr marL="0" indent="0">
              <a:buNone/>
            </a:pPr>
            <a:r>
              <a:rPr lang="hu-HU" dirty="0"/>
              <a:t>		- történeti és elemzési keretek</a:t>
            </a:r>
          </a:p>
          <a:p>
            <a:pPr marL="0" indent="0">
              <a:buNone/>
            </a:pPr>
            <a:r>
              <a:rPr lang="hu-HU" dirty="0"/>
              <a:t>		-  eredmények rendszerezése</a:t>
            </a:r>
          </a:p>
          <a:p>
            <a:pPr marL="0" indent="0">
              <a:buNone/>
            </a:pPr>
            <a:r>
              <a:rPr lang="hu-HU" dirty="0"/>
              <a:t>		- következtetések</a:t>
            </a:r>
          </a:p>
          <a:p>
            <a:pPr marL="0" indent="0">
              <a:buNone/>
            </a:pPr>
            <a:r>
              <a:rPr lang="hu-HU" dirty="0"/>
              <a:t>		- bibliográfia </a:t>
            </a:r>
          </a:p>
          <a:p>
            <a:pPr marL="0" indent="0">
              <a:buNone/>
            </a:pPr>
            <a:r>
              <a:rPr lang="hu-HU" dirty="0"/>
              <a:t>		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(- mellékletek – ha vannak)</a:t>
            </a:r>
          </a:p>
        </p:txBody>
      </p:sp>
    </p:spTree>
    <p:extLst>
      <p:ext uri="{BB962C8B-B14F-4D97-AF65-F5344CB8AC3E}">
        <p14:creationId xmlns:p14="http://schemas.microsoft.com/office/powerpoint/2010/main" val="769111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CDED2-C78F-4603-9AEE-2C684EEF2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Saját eredmények bemutatása 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(lehet több dia)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1D909-ABC2-4024-B8A3-739A181B6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hu-HU" dirty="0"/>
              <a:t>ismét: kutatási kérdések, szakirodalomra építkezés, források, módszerek, eredmények és ezek alkalmazhatósága 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(kinek lesz hasznos az, amit megtaláltunk/kikövetkeztettünk?)</a:t>
            </a:r>
          </a:p>
          <a:p>
            <a:pPr>
              <a:buFontTx/>
              <a:buChar char="-"/>
            </a:pPr>
            <a:endParaRPr lang="hu-HU" dirty="0"/>
          </a:p>
          <a:p>
            <a:pPr marL="0" indent="0">
              <a:buNone/>
            </a:pPr>
            <a:r>
              <a:rPr lang="hu-HU" b="1" dirty="0"/>
              <a:t>hangsúlyozzuk</a:t>
            </a:r>
            <a:r>
              <a:rPr lang="hu-HU" dirty="0"/>
              <a:t> - a kutatási kérdéseikre kapott válaszok jelentőségét</a:t>
            </a:r>
          </a:p>
          <a:p>
            <a:pPr marL="0" indent="0">
              <a:buNone/>
            </a:pPr>
            <a:r>
              <a:rPr lang="hu-HU" dirty="0"/>
              <a:t>		    - a kutatás módszereinek  </a:t>
            </a:r>
            <a:r>
              <a:rPr lang="en-GB" dirty="0"/>
              <a:t> </a:t>
            </a:r>
            <a:r>
              <a:rPr lang="hu-HU" dirty="0"/>
              <a:t>eredményességét/</a:t>
            </a:r>
          </a:p>
          <a:p>
            <a:pPr marL="0" indent="0">
              <a:buNone/>
            </a:pPr>
            <a:r>
              <a:rPr lang="hu-HU" dirty="0"/>
              <a:t>								meghiúsulását</a:t>
            </a:r>
          </a:p>
          <a:p>
            <a:pPr marL="0" indent="0">
              <a:buNone/>
            </a:pPr>
            <a:r>
              <a:rPr lang="hu-HU" dirty="0"/>
              <a:t>		    - konkrét, számszerűsíthető eredmények 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(pl. empíria, x számú zenemű elemzése, többszempontú melléklet összeállítása, terminológia egyértelműsítése, szakirodalom adatainak kiegészítése/korrigálása)</a:t>
            </a:r>
          </a:p>
        </p:txBody>
      </p:sp>
    </p:spTree>
    <p:extLst>
      <p:ext uri="{BB962C8B-B14F-4D97-AF65-F5344CB8AC3E}">
        <p14:creationId xmlns:p14="http://schemas.microsoft.com/office/powerpoint/2010/main" val="3633635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FD78-403E-47DA-85BD-0E344F5E6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Összegzés 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(strukturált, szintetizált, releváns)</a:t>
            </a:r>
            <a:br>
              <a:rPr lang="hu-HU" dirty="0">
                <a:solidFill>
                  <a:schemeClr val="bg2">
                    <a:lumMod val="75000"/>
                  </a:schemeClr>
                </a:solidFill>
              </a:rPr>
            </a:br>
            <a:endParaRPr lang="en-GB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C1DF5-5EE7-471C-B6CF-3CE80CC3D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Ismét: - kiinduló kérdések</a:t>
            </a:r>
          </a:p>
          <a:p>
            <a:pPr marL="457200" lvl="1" indent="0">
              <a:buNone/>
            </a:pPr>
            <a:r>
              <a:rPr lang="hu-HU" sz="2800" dirty="0"/>
              <a:t>      - kutatás menete</a:t>
            </a:r>
          </a:p>
          <a:p>
            <a:pPr marL="457200" lvl="1" indent="0">
              <a:buNone/>
            </a:pPr>
            <a:r>
              <a:rPr lang="hu-HU" sz="2800" dirty="0"/>
              <a:t>      - kutatási eredmények</a:t>
            </a:r>
          </a:p>
          <a:p>
            <a:pPr marL="457200" lvl="1" indent="0">
              <a:buNone/>
            </a:pPr>
            <a:r>
              <a:rPr lang="hu-HU" sz="2800" dirty="0">
                <a:solidFill>
                  <a:schemeClr val="bg2">
                    <a:lumMod val="75000"/>
                  </a:schemeClr>
                </a:solidFill>
              </a:rPr>
              <a:t>			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Itt szerepelhet egy bekezdés folyószöveg </a:t>
            </a:r>
          </a:p>
          <a:p>
            <a:pPr marL="457200" lvl="1" indent="0" algn="ctr">
              <a:buNone/>
            </a:pP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a bemutatott dolgozat legfontosabb eredményeiről.</a:t>
            </a:r>
          </a:p>
          <a:p>
            <a:pPr marL="457200" lvl="1" indent="0">
              <a:buNone/>
            </a:pP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hu-HU" sz="2800" dirty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hu-HU" sz="2800" dirty="0"/>
              <a:t>- a kutatás továbbvitelének lehetőségei </a:t>
            </a:r>
            <a:r>
              <a:rPr lang="hu-HU" sz="2800" dirty="0">
                <a:solidFill>
                  <a:schemeClr val="bg1">
                    <a:lumMod val="65000"/>
                  </a:schemeClr>
                </a:solidFill>
              </a:rPr>
              <a:t>(hol maradtak még fehér foltok, mivel lehet még foglalkozni a továbbiakban?)</a:t>
            </a:r>
          </a:p>
          <a:p>
            <a:pPr marL="457200" lvl="1" indent="0">
              <a:buNone/>
            </a:pPr>
            <a:endParaRPr lang="hu-HU" dirty="0">
              <a:solidFill>
                <a:schemeClr val="bg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r>
              <a:rPr lang="hu-HU" dirty="0"/>
              <a:t>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087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1F0A4-138D-47B5-B183-686740FF3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Záró dia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B4E30-7C58-49AA-90DF-F57C86047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köszönetnyilvánítás</a:t>
            </a:r>
          </a:p>
          <a:p>
            <a:pPr marL="0" indent="0">
              <a:buNone/>
            </a:pPr>
            <a:r>
              <a:rPr lang="hu-HU" dirty="0"/>
              <a:t>4-6 lényeges bibliográfiai tétel </a:t>
            </a:r>
          </a:p>
          <a:p>
            <a:pPr marL="0" indent="0">
              <a:buNone/>
            </a:pPr>
            <a:r>
              <a:rPr lang="hu-HU" dirty="0"/>
              <a:t>(olyan, amelyre a kutatástörténet vázolása során hivatkoztunk)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730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7C9ED-C3DC-4F83-A94E-93AF6F035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61088"/>
            <a:ext cx="10515600" cy="1325563"/>
          </a:xfrm>
        </p:spPr>
        <p:txBody>
          <a:bodyPr/>
          <a:lstStyle/>
          <a:p>
            <a:r>
              <a:rPr lang="hu-HU" b="1"/>
              <a:t>Javaslatok 10 perces </a:t>
            </a:r>
            <a:r>
              <a:rPr lang="hu-HU" b="1" dirty="0"/>
              <a:t>perces bemutatóhoz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1799C-C9E0-4E97-8F57-A45196327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" y="1399588"/>
            <a:ext cx="11723298" cy="4733401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hu-HU" dirty="0"/>
              <a:t>a diák alapján, szabadon adunk elő (de jó, ha van hozzá egy </a:t>
            </a:r>
            <a:r>
              <a:rPr lang="hu-HU" dirty="0" err="1"/>
              <a:t>max</a:t>
            </a:r>
            <a:r>
              <a:rPr lang="hu-HU" dirty="0"/>
              <a:t>. 3 oldalas, folyószöveges előzmény)</a:t>
            </a:r>
          </a:p>
          <a:p>
            <a:pPr>
              <a:buFontTx/>
              <a:buChar char="-"/>
            </a:pPr>
            <a:r>
              <a:rPr lang="hu-HU" dirty="0"/>
              <a:t>a diák szövegét nem olvassuk fel, az idézeteket is csak akkor, ha értelmezzük azokat</a:t>
            </a:r>
          </a:p>
          <a:p>
            <a:pPr>
              <a:buFontTx/>
              <a:buChar char="-"/>
            </a:pPr>
            <a:r>
              <a:rPr lang="hu-HU" dirty="0"/>
              <a:t>kerüljük a túlzott animációt, színeket, kiemeléseket, illusztrációként alkalmazott képeket/ábrákat, zsúfolt szerkezetet</a:t>
            </a:r>
          </a:p>
          <a:p>
            <a:pPr>
              <a:buFontTx/>
              <a:buChar char="-"/>
            </a:pPr>
            <a:r>
              <a:rPr lang="hu-HU" dirty="0"/>
              <a:t>minden diának van címe, ez összhangban van a tartalommal</a:t>
            </a:r>
          </a:p>
          <a:p>
            <a:pPr>
              <a:buFontTx/>
              <a:buChar char="-"/>
            </a:pPr>
            <a:r>
              <a:rPr lang="hu-HU" dirty="0"/>
              <a:t>minden kép, ábra képaláírással, esetleg forrásmegjelöléssel szerepel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 (pl. </a:t>
            </a:r>
            <a:r>
              <a:rPr lang="hu-HU" i="1" dirty="0">
                <a:solidFill>
                  <a:schemeClr val="bg2">
                    <a:lumMod val="75000"/>
                  </a:schemeClr>
                </a:solidFill>
              </a:rPr>
              <a:t>Újévi koncert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. BBTE Zeneművészeti Kar, 2</a:t>
            </a:r>
            <a:r>
              <a:rPr lang="ro-RO" dirty="0">
                <a:solidFill>
                  <a:schemeClr val="bg2">
                    <a:lumMod val="75000"/>
                  </a:schemeClr>
                </a:solidFill>
              </a:rPr>
              <a:t>026. </a:t>
            </a:r>
            <a:r>
              <a:rPr lang="ro-RO" dirty="0" err="1">
                <a:solidFill>
                  <a:schemeClr val="bg2">
                    <a:lumMod val="75000"/>
                  </a:schemeClr>
                </a:solidFill>
              </a:rPr>
              <a:t>Fotó</a:t>
            </a:r>
            <a:r>
              <a:rPr lang="ro-RO" dirty="0">
                <a:solidFill>
                  <a:schemeClr val="bg2">
                    <a:lumMod val="75000"/>
                  </a:schemeClr>
                </a:solidFill>
              </a:rPr>
              <a:t>: </a:t>
            </a:r>
            <a:r>
              <a:rPr lang="ro-RO" dirty="0" err="1">
                <a:solidFill>
                  <a:schemeClr val="bg2">
                    <a:lumMod val="75000"/>
                  </a:schemeClr>
                </a:solidFill>
              </a:rPr>
              <a:t>Juhos</a:t>
            </a:r>
            <a:r>
              <a:rPr lang="ro-RO">
                <a:solidFill>
                  <a:schemeClr val="bg2">
                    <a:lumMod val="75000"/>
                  </a:schemeClr>
                </a:solidFill>
              </a:rPr>
              <a:t> István)</a:t>
            </a:r>
            <a:endParaRPr lang="hu-HU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GB" dirty="0"/>
              <a:t>z</a:t>
            </a:r>
            <a:r>
              <a:rPr lang="hu-HU" dirty="0" err="1"/>
              <a:t>enei</a:t>
            </a:r>
            <a:r>
              <a:rPr lang="hu-HU" dirty="0"/>
              <a:t> </a:t>
            </a:r>
            <a:r>
              <a:rPr lang="hu-HU" dirty="0" err="1"/>
              <a:t>audíció</a:t>
            </a:r>
            <a:r>
              <a:rPr lang="hu-HU" dirty="0"/>
              <a:t> előtt röviden vázoljuk, mire figyeljen a hallgatóság, a zenei </a:t>
            </a:r>
            <a:r>
              <a:rPr lang="hu-HU" dirty="0" err="1"/>
              <a:t>péld</a:t>
            </a:r>
            <a:r>
              <a:rPr lang="en-GB" dirty="0"/>
              <a:t>a </a:t>
            </a:r>
            <a:r>
              <a:rPr lang="en-GB" dirty="0" err="1"/>
              <a:t>alatt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besz</a:t>
            </a:r>
            <a:r>
              <a:rPr lang="hu-HU" dirty="0"/>
              <a:t>élünk</a:t>
            </a:r>
          </a:p>
          <a:p>
            <a:pPr>
              <a:buFontTx/>
              <a:buChar char="-"/>
            </a:pPr>
            <a:r>
              <a:rPr lang="hu-HU" dirty="0"/>
              <a:t>zenei </a:t>
            </a:r>
            <a:r>
              <a:rPr lang="hu-HU" dirty="0" err="1"/>
              <a:t>audíciónál</a:t>
            </a:r>
            <a:r>
              <a:rPr lang="hu-HU" dirty="0"/>
              <a:t> a dián kötelező módon megjelenik Szerző: </a:t>
            </a:r>
            <a:r>
              <a:rPr lang="hu-HU" i="1" dirty="0"/>
              <a:t>Cím</a:t>
            </a:r>
            <a:r>
              <a:rPr lang="hu-HU" dirty="0"/>
              <a:t>. Előadó(k) neve</a:t>
            </a:r>
          </a:p>
          <a:p>
            <a:pPr>
              <a:buFontTx/>
              <a:buChar char="-"/>
            </a:pPr>
            <a:r>
              <a:rPr lang="hu-HU" dirty="0"/>
              <a:t>a zenei példára fordított idő aránya </a:t>
            </a:r>
            <a:r>
              <a:rPr lang="hu-HU" dirty="0" err="1"/>
              <a:t>max</a:t>
            </a:r>
            <a:r>
              <a:rPr lang="hu-HU" dirty="0"/>
              <a:t>. 2</a:t>
            </a:r>
            <a:r>
              <a:rPr lang="ro-RO" dirty="0"/>
              <a:t>0</a:t>
            </a:r>
            <a:r>
              <a:rPr lang="hu-HU" dirty="0"/>
              <a:t>% az előadásból 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(1</a:t>
            </a:r>
            <a:r>
              <a:rPr lang="ro-RO" dirty="0">
                <a:solidFill>
                  <a:schemeClr val="bg2">
                    <a:lumMod val="75000"/>
                  </a:schemeClr>
                </a:solidFill>
              </a:rPr>
              <a:t>0 </a:t>
            </a:r>
            <a:r>
              <a:rPr lang="ro-RO" dirty="0" err="1">
                <a:solidFill>
                  <a:schemeClr val="bg2">
                    <a:lumMod val="75000"/>
                  </a:schemeClr>
                </a:solidFill>
              </a:rPr>
              <a:t>perc</a:t>
            </a:r>
            <a:r>
              <a:rPr lang="ro-RO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o-RO" dirty="0" err="1">
                <a:solidFill>
                  <a:schemeClr val="bg2">
                    <a:lumMod val="75000"/>
                  </a:schemeClr>
                </a:solidFill>
              </a:rPr>
              <a:t>eset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én 2 perc)</a:t>
            </a:r>
          </a:p>
          <a:p>
            <a:pPr>
              <a:buFontTx/>
              <a:buChar char="-"/>
            </a:pPr>
            <a:r>
              <a:rPr lang="hu-HU" dirty="0"/>
              <a:t>percenként </a:t>
            </a:r>
            <a:r>
              <a:rPr lang="hu-HU" dirty="0" err="1"/>
              <a:t>max</a:t>
            </a:r>
            <a:r>
              <a:rPr lang="hu-HU" dirty="0"/>
              <a:t>. 1 dia 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(címlappal és záró </a:t>
            </a:r>
            <a:r>
              <a:rPr lang="hu-HU" dirty="0" err="1">
                <a:solidFill>
                  <a:schemeClr val="bg2">
                    <a:lumMod val="75000"/>
                  </a:schemeClr>
                </a:solidFill>
              </a:rPr>
              <a:t>slide-al</a:t>
            </a:r>
            <a:r>
              <a:rPr lang="hu-HU" dirty="0">
                <a:solidFill>
                  <a:schemeClr val="bg2">
                    <a:lumMod val="75000"/>
                  </a:schemeClr>
                </a:solidFill>
              </a:rPr>
              <a:t> 12 dia/előadás/1</a:t>
            </a:r>
            <a:r>
              <a:rPr lang="ro-RO" dirty="0">
                <a:solidFill>
                  <a:schemeClr val="bg2">
                    <a:lumMod val="75000"/>
                  </a:schemeClr>
                </a:solidFill>
              </a:rPr>
              <a:t>0 </a:t>
            </a:r>
            <a:r>
              <a:rPr lang="ro-RO" dirty="0" err="1">
                <a:solidFill>
                  <a:schemeClr val="bg2">
                    <a:lumMod val="75000"/>
                  </a:schemeClr>
                </a:solidFill>
              </a:rPr>
              <a:t>perc</a:t>
            </a:r>
            <a:r>
              <a:rPr lang="ro-RO" dirty="0">
                <a:solidFill>
                  <a:schemeClr val="bg2">
                    <a:lumMod val="75000"/>
                  </a:schemeClr>
                </a:solidFill>
              </a:rPr>
              <a:t>)</a:t>
            </a:r>
            <a:endParaRPr lang="en-GB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323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479</Words>
  <Application>Microsoft Office PowerPoint</Application>
  <PresentationFormat>Szélesvásznú</PresentationFormat>
  <Paragraphs>52</Paragraphs>
  <Slides>7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CorelDRAW</vt:lpstr>
      <vt:lpstr>CÍM szakdolgozat/ disszertáció</vt:lpstr>
      <vt:lpstr>Témaválasztás, kutatási kérdések meghatározása</vt:lpstr>
      <vt:lpstr>XY című dolgozat (lehet több dia)</vt:lpstr>
      <vt:lpstr>Saját eredmények bemutatása (lehet több dia)</vt:lpstr>
      <vt:lpstr>Összegzés (strukturált, szintetizált, releváns) </vt:lpstr>
      <vt:lpstr>Záró dia</vt:lpstr>
      <vt:lpstr>Javaslatok 10 perces perces bemutatóhoz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Licensz dolgozat címe</dc:title>
  <dc:creator>sofal</dc:creator>
  <cp:lastModifiedBy>Emese</cp:lastModifiedBy>
  <cp:revision>20</cp:revision>
  <dcterms:created xsi:type="dcterms:W3CDTF">2020-06-25T09:47:40Z</dcterms:created>
  <dcterms:modified xsi:type="dcterms:W3CDTF">2026-07-03T08:43:05Z</dcterms:modified>
</cp:coreProperties>
</file>